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57" r:id="rId5"/>
    <p:sldId id="258" r:id="rId6"/>
    <p:sldId id="259" r:id="rId7"/>
    <p:sldId id="260" r:id="rId8"/>
    <p:sldId id="261" r:id="rId9"/>
    <p:sldId id="262" r:id="rId10"/>
    <p:sldId id="266" r:id="rId11"/>
    <p:sldId id="263" r:id="rId12"/>
    <p:sldId id="264" r:id="rId13"/>
    <p:sldId id="265" r:id="rId14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FFC5F-6A0B-4462-BCD1-15F3F07E17D0}" type="datetimeFigureOut">
              <a:rPr lang="sk-SK" smtClean="0"/>
              <a:pPr/>
              <a:t>17. 12. 2013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8353-3FC6-4B97-8A96-CC4763884AE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FFC5F-6A0B-4462-BCD1-15F3F07E17D0}" type="datetimeFigureOut">
              <a:rPr lang="sk-SK" smtClean="0"/>
              <a:pPr/>
              <a:t>17. 12. 2013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8353-3FC6-4B97-8A96-CC4763884AE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FFC5F-6A0B-4462-BCD1-15F3F07E17D0}" type="datetimeFigureOut">
              <a:rPr lang="sk-SK" smtClean="0"/>
              <a:pPr/>
              <a:t>17. 12. 2013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8353-3FC6-4B97-8A96-CC4763884AE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FFC5F-6A0B-4462-BCD1-15F3F07E17D0}" type="datetimeFigureOut">
              <a:rPr lang="sk-SK" smtClean="0"/>
              <a:pPr/>
              <a:t>17. 12. 2013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8353-3FC6-4B97-8A96-CC4763884AE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FFC5F-6A0B-4462-BCD1-15F3F07E17D0}" type="datetimeFigureOut">
              <a:rPr lang="sk-SK" smtClean="0"/>
              <a:pPr/>
              <a:t>17. 12. 2013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8353-3FC6-4B97-8A96-CC4763884AE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FFC5F-6A0B-4462-BCD1-15F3F07E17D0}" type="datetimeFigureOut">
              <a:rPr lang="sk-SK" smtClean="0"/>
              <a:pPr/>
              <a:t>17. 12. 2013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8353-3FC6-4B97-8A96-CC4763884AE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FFC5F-6A0B-4462-BCD1-15F3F07E17D0}" type="datetimeFigureOut">
              <a:rPr lang="sk-SK" smtClean="0"/>
              <a:pPr/>
              <a:t>17. 12. 2013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8353-3FC6-4B97-8A96-CC4763884AE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FFC5F-6A0B-4462-BCD1-15F3F07E17D0}" type="datetimeFigureOut">
              <a:rPr lang="sk-SK" smtClean="0"/>
              <a:pPr/>
              <a:t>17. 12. 2013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8353-3FC6-4B97-8A96-CC4763884AE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FFC5F-6A0B-4462-BCD1-15F3F07E17D0}" type="datetimeFigureOut">
              <a:rPr lang="sk-SK" smtClean="0"/>
              <a:pPr/>
              <a:t>17. 12. 2013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8353-3FC6-4B97-8A96-CC4763884AE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FFC5F-6A0B-4462-BCD1-15F3F07E17D0}" type="datetimeFigureOut">
              <a:rPr lang="sk-SK" smtClean="0"/>
              <a:pPr/>
              <a:t>17. 12. 2013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8353-3FC6-4B97-8A96-CC4763884AE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FFC5F-6A0B-4462-BCD1-15F3F07E17D0}" type="datetimeFigureOut">
              <a:rPr lang="sk-SK" smtClean="0"/>
              <a:pPr/>
              <a:t>17. 12. 2013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8353-3FC6-4B97-8A96-CC4763884AE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9FFC5F-6A0B-4462-BCD1-15F3F07E17D0}" type="datetimeFigureOut">
              <a:rPr lang="sk-SK" smtClean="0"/>
              <a:pPr/>
              <a:t>17. 12. 2013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88353-3FC6-4B97-8A96-CC4763884AE7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0" y="0"/>
            <a:ext cx="5604355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16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Liptov</a:t>
            </a:r>
            <a:endParaRPr lang="sk-SK" sz="16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Obdĺžnik 4"/>
          <p:cNvSpPr/>
          <p:nvPr/>
        </p:nvSpPr>
        <p:spPr>
          <a:xfrm>
            <a:off x="5957423" y="4272677"/>
            <a:ext cx="3186577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Filip Topor</a:t>
            </a:r>
          </a:p>
          <a:p>
            <a:pPr algn="ctr"/>
            <a:r>
              <a:rPr lang="sk-SK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9.B</a:t>
            </a:r>
          </a:p>
          <a:p>
            <a:pPr algn="ctr"/>
            <a:r>
              <a:rPr lang="sk-SK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G</a:t>
            </a:r>
            <a:r>
              <a:rPr lang="sk-SK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eografia</a:t>
            </a:r>
            <a:endParaRPr lang="sk-SK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2290" name="Picture 2" descr="http://www.bongrain-slovensko.sk/logo_lipt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38450"/>
            <a:ext cx="5629275" cy="4019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solidFill>
                  <a:srgbClr val="FF0000"/>
                </a:solidFill>
              </a:rPr>
              <a:t>V Liptove sa vyrábajú PARENICE </a:t>
            </a:r>
            <a:endParaRPr lang="sk-SK" dirty="0">
              <a:solidFill>
                <a:srgbClr val="FF0000"/>
              </a:solidFill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3600" b="1" dirty="0" smtClean="0">
                <a:solidFill>
                  <a:srgbClr val="FF0000"/>
                </a:solidFill>
              </a:rPr>
              <a:t>Parenica</a:t>
            </a:r>
            <a:r>
              <a:rPr lang="sk-SK" sz="3600" dirty="0" smtClean="0">
                <a:solidFill>
                  <a:srgbClr val="FF0000"/>
                </a:solidFill>
              </a:rPr>
              <a:t> je tradičný slovenský polomäkký, nezrejúci, stredne tučný, parený ovčí syr s veľmi jemnou chuťou. Charakteristická je i svojím tvarom stočenej stuhy. Má podobne ako oštiepok smotanovo až syrovo žltú farbu, povrch je po údení zlatožltý až žltohnedý.</a:t>
            </a:r>
            <a:endParaRPr lang="sk-SK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Súbor:Pareni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31812"/>
            <a:ext cx="9144000" cy="5626188"/>
          </a:xfrm>
          <a:prstGeom prst="rect">
            <a:avLst/>
          </a:prstGeom>
          <a:noFill/>
        </p:spPr>
      </p:pic>
      <p:sp>
        <p:nvSpPr>
          <p:cNvPr id="6" name="Nadpis 5"/>
          <p:cNvSpPr>
            <a:spLocks noGrp="1"/>
          </p:cNvSpPr>
          <p:nvPr>
            <p:ph type="ctrTitle"/>
          </p:nvPr>
        </p:nvSpPr>
        <p:spPr>
          <a:xfrm>
            <a:off x="611560" y="0"/>
            <a:ext cx="7772400" cy="1470025"/>
          </a:xfrm>
        </p:spPr>
        <p:txBody>
          <a:bodyPr/>
          <a:lstStyle/>
          <a:p>
            <a:r>
              <a:rPr lang="sk-SK" dirty="0" smtClean="0">
                <a:solidFill>
                  <a:srgbClr val="FF0000"/>
                </a:solidFill>
              </a:rPr>
              <a:t>Takéto sa vyrábajú v LIPTOVE </a:t>
            </a:r>
            <a:endParaRPr lang="sk-SK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solidFill>
                  <a:srgbClr val="FF0000"/>
                </a:solidFill>
              </a:rPr>
              <a:t>Ďalšie výrobky :</a:t>
            </a:r>
            <a:endParaRPr lang="sk-SK" dirty="0">
              <a:solidFill>
                <a:srgbClr val="FF0000"/>
              </a:solidFill>
            </a:endParaRPr>
          </a:p>
        </p:txBody>
      </p:sp>
      <p:pic>
        <p:nvPicPr>
          <p:cNvPr id="4098" name="Picture 2" descr="http://www.liptovcard.sk/files/Image/LIP_Parenica%20NEudena_2KS_RG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61048"/>
            <a:ext cx="4162939" cy="2996952"/>
          </a:xfrm>
          <a:prstGeom prst="rect">
            <a:avLst/>
          </a:prstGeom>
          <a:noFill/>
        </p:spPr>
      </p:pic>
      <p:pic>
        <p:nvPicPr>
          <p:cNvPr id="4100" name="Picture 4" descr="http://ke.potraviny.eu/img/produkt/2768/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68760"/>
            <a:ext cx="3347864" cy="2696482"/>
          </a:xfrm>
          <a:prstGeom prst="rect">
            <a:avLst/>
          </a:prstGeom>
          <a:noFill/>
        </p:spPr>
      </p:pic>
      <p:pic>
        <p:nvPicPr>
          <p:cNvPr id="4102" name="Picture 6" descr="http://ke.potraviny.eu/img/produkt/7636/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4000500"/>
            <a:ext cx="2857500" cy="2857500"/>
          </a:xfrm>
          <a:prstGeom prst="rect">
            <a:avLst/>
          </a:prstGeom>
          <a:noFill/>
        </p:spPr>
      </p:pic>
      <p:pic>
        <p:nvPicPr>
          <p:cNvPr id="4104" name="Picture 8" descr="http://www.pribina-tpk.cz/img/portfolio/slovenske-speciality/liptov/liptov_syrceky_uzeny_100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23265" y="3933056"/>
            <a:ext cx="3120734" cy="2924944"/>
          </a:xfrm>
          <a:prstGeom prst="rect">
            <a:avLst/>
          </a:prstGeom>
          <a:noFill/>
        </p:spPr>
      </p:pic>
      <p:pic>
        <p:nvPicPr>
          <p:cNvPr id="4106" name="Picture 10" descr="http://vladoskuta.sk/wp-content/uploads/LIPTOVSKA-MLIEKARE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11352" y="1268760"/>
            <a:ext cx="5832648" cy="27559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-142456" y="1124744"/>
            <a:ext cx="9625584" cy="33855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sz="8000" dirty="0" smtClean="0">
                <a:solidFill>
                  <a:srgbClr val="FF0000"/>
                </a:solidFill>
              </a:rPr>
              <a:t>Ďakujem za </a:t>
            </a:r>
          </a:p>
          <a:p>
            <a:pPr algn="ctr"/>
            <a:r>
              <a:rPr lang="sk-SK" sz="8000" dirty="0" smtClean="0">
                <a:solidFill>
                  <a:srgbClr val="FF0000"/>
                </a:solidFill>
              </a:rPr>
              <a:t>pozornosť </a:t>
            </a:r>
          </a:p>
          <a:p>
            <a:pPr algn="ctr"/>
            <a:endParaRPr lang="sk-SK" sz="5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>
                <a:solidFill>
                  <a:srgbClr val="FF0000"/>
                </a:solidFill>
              </a:rPr>
              <a:t>Rozloha : viac ako 2000 km2 </a:t>
            </a:r>
            <a:br>
              <a:rPr lang="sk-SK" dirty="0" smtClean="0">
                <a:solidFill>
                  <a:srgbClr val="FF0000"/>
                </a:solidFill>
              </a:rPr>
            </a:br>
            <a:r>
              <a:rPr lang="sk-SK" dirty="0" smtClean="0">
                <a:solidFill>
                  <a:srgbClr val="FF0000"/>
                </a:solidFill>
              </a:rPr>
              <a:t>Najvyšší bod : 2495 </a:t>
            </a:r>
            <a:r>
              <a:rPr lang="sk-SK" dirty="0" err="1" smtClean="0">
                <a:solidFill>
                  <a:srgbClr val="FF0000"/>
                </a:solidFill>
              </a:rPr>
              <a:t>m.n.m</a:t>
            </a:r>
            <a:r>
              <a:rPr lang="sk-SK" dirty="0" smtClean="0">
                <a:solidFill>
                  <a:srgbClr val="FF0000"/>
                </a:solidFill>
              </a:rPr>
              <a:t> (Kriváň - Vysoké Tatry) </a:t>
            </a:r>
            <a:br>
              <a:rPr lang="sk-SK" dirty="0" smtClean="0">
                <a:solidFill>
                  <a:srgbClr val="FF0000"/>
                </a:solidFill>
              </a:rPr>
            </a:br>
            <a:r>
              <a:rPr lang="sk-SK" dirty="0" smtClean="0">
                <a:solidFill>
                  <a:srgbClr val="FF0000"/>
                </a:solidFill>
              </a:rPr>
              <a:t>Najnižší bod : 430 </a:t>
            </a:r>
            <a:r>
              <a:rPr lang="sk-SK" dirty="0" err="1" smtClean="0">
                <a:solidFill>
                  <a:srgbClr val="FF0000"/>
                </a:solidFill>
              </a:rPr>
              <a:t>m.n.m</a:t>
            </a:r>
            <a:r>
              <a:rPr lang="sk-SK" dirty="0" smtClean="0">
                <a:solidFill>
                  <a:srgbClr val="FF0000"/>
                </a:solidFill>
              </a:rPr>
              <a:t> (hladina Váhu pri </a:t>
            </a:r>
            <a:r>
              <a:rPr lang="sk-SK" dirty="0" err="1" smtClean="0">
                <a:solidFill>
                  <a:srgbClr val="FF0000"/>
                </a:solidFill>
              </a:rPr>
              <a:t>Kraľovanoch</a:t>
            </a:r>
            <a:r>
              <a:rPr lang="sk-SK" dirty="0" smtClean="0">
                <a:solidFill>
                  <a:srgbClr val="FF0000"/>
                </a:solidFill>
              </a:rPr>
              <a:t>) </a:t>
            </a:r>
            <a:br>
              <a:rPr lang="sk-SK" dirty="0" smtClean="0">
                <a:solidFill>
                  <a:srgbClr val="FF0000"/>
                </a:solidFill>
              </a:rPr>
            </a:br>
            <a:r>
              <a:rPr lang="sk-SK" dirty="0" smtClean="0">
                <a:solidFill>
                  <a:srgbClr val="FF0000"/>
                </a:solidFill>
              </a:rPr>
              <a:t>Počet obyvateľov : cca 140 000 ľudí</a:t>
            </a:r>
            <a:r>
              <a:rPr lang="sk-SK" dirty="0" smtClean="0"/>
              <a:t> 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solidFill>
                  <a:srgbClr val="FF0000"/>
                </a:solidFill>
              </a:rPr>
              <a:t>Susedí s </a:t>
            </a:r>
            <a:endParaRPr lang="sk-SK" dirty="0">
              <a:solidFill>
                <a:srgbClr val="FF0000"/>
              </a:solidFill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sz="2400" dirty="0" smtClean="0">
                <a:solidFill>
                  <a:srgbClr val="FF0000"/>
                </a:solidFill>
              </a:rPr>
              <a:t> </a:t>
            </a:r>
            <a:endParaRPr lang="sk-SK" dirty="0" smtClean="0">
              <a:solidFill>
                <a:srgbClr val="FF0000"/>
              </a:solidFill>
            </a:endParaRPr>
          </a:p>
          <a:p>
            <a:r>
              <a:rPr lang="sk-SK" dirty="0" smtClean="0">
                <a:solidFill>
                  <a:srgbClr val="FF0000"/>
                </a:solidFill>
              </a:rPr>
              <a:t>                    - </a:t>
            </a:r>
            <a:r>
              <a:rPr lang="sk-SK" b="1" dirty="0" smtClean="0">
                <a:solidFill>
                  <a:srgbClr val="FF0000"/>
                </a:solidFill>
              </a:rPr>
              <a:t>na Severe </a:t>
            </a:r>
            <a:r>
              <a:rPr lang="sk-SK" dirty="0" smtClean="0">
                <a:solidFill>
                  <a:srgbClr val="FF0000"/>
                </a:solidFill>
              </a:rPr>
              <a:t> : Tvrdošín</a:t>
            </a:r>
          </a:p>
          <a:p>
            <a:r>
              <a:rPr lang="sk-SK" dirty="0" smtClean="0">
                <a:solidFill>
                  <a:srgbClr val="FF0000"/>
                </a:solidFill>
              </a:rPr>
              <a:t>                    - </a:t>
            </a:r>
            <a:r>
              <a:rPr lang="sk-SK" b="1" dirty="0" smtClean="0">
                <a:solidFill>
                  <a:srgbClr val="FF0000"/>
                </a:solidFill>
              </a:rPr>
              <a:t>na Východe </a:t>
            </a:r>
            <a:r>
              <a:rPr lang="sk-SK" dirty="0" smtClean="0">
                <a:solidFill>
                  <a:srgbClr val="FF0000"/>
                </a:solidFill>
              </a:rPr>
              <a:t>: Prešovský kraj, okres Poprad</a:t>
            </a:r>
          </a:p>
          <a:p>
            <a:r>
              <a:rPr lang="sk-SK" dirty="0" smtClean="0">
                <a:solidFill>
                  <a:srgbClr val="FF0000"/>
                </a:solidFill>
              </a:rPr>
              <a:t> </a:t>
            </a:r>
            <a:r>
              <a:rPr lang="sk-SK" sz="2800" dirty="0" smtClean="0">
                <a:solidFill>
                  <a:srgbClr val="FF0000"/>
                </a:solidFill>
              </a:rPr>
              <a:t>                    - </a:t>
            </a:r>
            <a:r>
              <a:rPr lang="sk-SK" sz="2800" b="1" dirty="0" smtClean="0">
                <a:solidFill>
                  <a:srgbClr val="FF0000"/>
                </a:solidFill>
              </a:rPr>
              <a:t>na Juhu </a:t>
            </a:r>
            <a:r>
              <a:rPr lang="sk-SK" sz="2800" dirty="0" smtClean="0">
                <a:solidFill>
                  <a:srgbClr val="FF0000"/>
                </a:solidFill>
              </a:rPr>
              <a:t>: Banskobystrický kraj, okres Brezno</a:t>
            </a:r>
            <a:endParaRPr lang="sk-SK" dirty="0" smtClean="0">
              <a:solidFill>
                <a:srgbClr val="FF0000"/>
              </a:solidFill>
            </a:endParaRPr>
          </a:p>
          <a:p>
            <a:r>
              <a:rPr lang="sk-SK" dirty="0" smtClean="0">
                <a:solidFill>
                  <a:srgbClr val="FF0000"/>
                </a:solidFill>
              </a:rPr>
              <a:t>                    - </a:t>
            </a:r>
            <a:r>
              <a:rPr lang="sk-SK" b="1" dirty="0" smtClean="0">
                <a:solidFill>
                  <a:srgbClr val="FF0000"/>
                </a:solidFill>
              </a:rPr>
              <a:t>na Západe </a:t>
            </a:r>
            <a:r>
              <a:rPr lang="sk-SK" dirty="0" smtClean="0">
                <a:solidFill>
                  <a:srgbClr val="FF0000"/>
                </a:solidFill>
              </a:rPr>
              <a:t>: Ružomberok</a:t>
            </a:r>
          </a:p>
          <a:p>
            <a:r>
              <a:rPr lang="sk-SK" dirty="0" smtClean="0">
                <a:solidFill>
                  <a:srgbClr val="FF0000"/>
                </a:solidFill>
              </a:rPr>
              <a:t>                    - </a:t>
            </a:r>
            <a:r>
              <a:rPr lang="sk-SK" b="1" dirty="0" smtClean="0">
                <a:solidFill>
                  <a:srgbClr val="FF0000"/>
                </a:solidFill>
              </a:rPr>
              <a:t>na </a:t>
            </a:r>
            <a:r>
              <a:rPr lang="sk-SK" b="1" dirty="0" err="1" smtClean="0">
                <a:solidFill>
                  <a:srgbClr val="FF0000"/>
                </a:solidFill>
              </a:rPr>
              <a:t>Severo</a:t>
            </a:r>
            <a:r>
              <a:rPr lang="sk-SK" b="1" dirty="0" smtClean="0">
                <a:solidFill>
                  <a:srgbClr val="FF0000"/>
                </a:solidFill>
              </a:rPr>
              <a:t> Západ </a:t>
            </a:r>
            <a:r>
              <a:rPr lang="sk-SK" dirty="0" smtClean="0">
                <a:solidFill>
                  <a:srgbClr val="FF0000"/>
                </a:solidFill>
              </a:rPr>
              <a:t>: Dolný Kubín</a:t>
            </a:r>
          </a:p>
          <a:p>
            <a:r>
              <a:rPr lang="sk-SK" dirty="0" smtClean="0"/>
              <a:t/>
            </a:r>
            <a:br>
              <a:rPr lang="sk-SK" dirty="0" smtClean="0"/>
            </a:b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solidFill>
                  <a:srgbClr val="FF0000"/>
                </a:solidFill>
              </a:rPr>
              <a:t>Niečo o Liptove </a:t>
            </a:r>
            <a:endParaRPr lang="sk-SK" dirty="0">
              <a:solidFill>
                <a:srgbClr val="FF0000"/>
              </a:solidFill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>
                <a:solidFill>
                  <a:srgbClr val="FF0000"/>
                </a:solidFill>
              </a:rPr>
              <a:t>Liptov je jeden zo slovenských regiónov a regiónov cestovného ruchu. </a:t>
            </a:r>
            <a:endParaRPr lang="sk-SK" dirty="0" smtClean="0">
              <a:solidFill>
                <a:srgbClr val="FF0000"/>
              </a:solidFill>
            </a:endParaRPr>
          </a:p>
          <a:p>
            <a:r>
              <a:rPr lang="sk-SK" dirty="0" smtClean="0">
                <a:solidFill>
                  <a:srgbClr val="FF0000"/>
                </a:solidFill>
              </a:rPr>
              <a:t>Jeho </a:t>
            </a:r>
            <a:r>
              <a:rPr lang="sk-SK" dirty="0">
                <a:solidFill>
                  <a:srgbClr val="FF0000"/>
                </a:solidFill>
              </a:rPr>
              <a:t>územie je zhruba totožné s územím bývalej Liptovskej župy</a:t>
            </a:r>
            <a:r>
              <a:rPr lang="sk-SK" dirty="0" smtClean="0">
                <a:solidFill>
                  <a:srgbClr val="FF0000"/>
                </a:solidFill>
              </a:rPr>
              <a:t>.</a:t>
            </a:r>
          </a:p>
          <a:p>
            <a:r>
              <a:rPr lang="sk-SK" dirty="0" smtClean="0">
                <a:solidFill>
                  <a:srgbClr val="FF0000"/>
                </a:solidFill>
              </a:rPr>
              <a:t> </a:t>
            </a:r>
            <a:r>
              <a:rPr lang="sk-SK" dirty="0">
                <a:solidFill>
                  <a:srgbClr val="FF0000"/>
                </a:solidFill>
              </a:rPr>
              <a:t>Zodpovedá okresom Ružomberok a Liptovský </a:t>
            </a:r>
            <a:r>
              <a:rPr lang="sk-SK" dirty="0" smtClean="0">
                <a:solidFill>
                  <a:srgbClr val="FF0000"/>
                </a:solidFill>
              </a:rPr>
              <a:t>Mikuláš.</a:t>
            </a:r>
            <a:endParaRPr lang="sk-SK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sz="5300" b="1" dirty="0">
                <a:solidFill>
                  <a:srgbClr val="FF0000"/>
                </a:solidFill>
              </a:rPr>
              <a:t>Vianočné zvyky z Liptova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sk-SK" dirty="0">
                <a:solidFill>
                  <a:srgbClr val="FF0000"/>
                </a:solidFill>
              </a:rPr>
              <a:t>Kedysi sa neslávili len samotné Vianoce, ale aj obdobie predvianočné. K nemu sa viazalo viac príkazov, zákazov, pravidiel správania, magických úkonov, ktoré mali zaistiť bohatstvo a dostatok v budúcom roku, odvrátiť nešťastie od hospodárstva a zabezpečiť zdravie gazdu a jeho rodiny. Tieto snahy nadobudli najväčší význam práve na Štedrý deň, keď každý úkon mal svoj osobitný význam.</a:t>
            </a:r>
            <a:br>
              <a:rPr lang="sk-SK" dirty="0">
                <a:solidFill>
                  <a:srgbClr val="FF0000"/>
                </a:solidFill>
              </a:rPr>
            </a:br>
            <a:endParaRPr lang="sk-SK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2274"/>
          </a:xfrm>
        </p:spPr>
        <p:txBody>
          <a:bodyPr>
            <a:normAutofit fontScale="90000"/>
          </a:bodyPr>
          <a:lstStyle/>
          <a:p>
            <a:r>
              <a:rPr lang="sk-SK" sz="5300" b="1" i="1" dirty="0">
                <a:solidFill>
                  <a:srgbClr val="FF0000"/>
                </a:solidFill>
              </a:rPr>
              <a:t>V Liptove sa pokúšajú oživiť valašské gajdošské tradície</a:t>
            </a:r>
            <a:r>
              <a:rPr lang="sk-SK" dirty="0"/>
              <a:t/>
            </a:r>
            <a:br>
              <a:rPr lang="sk-SK" dirty="0"/>
            </a:b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645224"/>
          </a:xfrm>
        </p:spPr>
        <p:txBody>
          <a:bodyPr>
            <a:normAutofit/>
          </a:bodyPr>
          <a:lstStyle/>
          <a:p>
            <a:r>
              <a:rPr lang="sk-SK" dirty="0">
                <a:solidFill>
                  <a:srgbClr val="FF0000"/>
                </a:solidFill>
              </a:rPr>
              <a:t>LIPTOVSKÝ </a:t>
            </a:r>
            <a:r>
              <a:rPr lang="sk-SK" dirty="0" smtClean="0">
                <a:solidFill>
                  <a:srgbClr val="FF0000"/>
                </a:solidFill>
              </a:rPr>
              <a:t>HRÁDOK.</a:t>
            </a:r>
          </a:p>
          <a:p>
            <a:r>
              <a:rPr lang="sk-SK" dirty="0" smtClean="0">
                <a:solidFill>
                  <a:srgbClr val="FF0000"/>
                </a:solidFill>
              </a:rPr>
              <a:t> </a:t>
            </a:r>
            <a:r>
              <a:rPr lang="sk-SK" dirty="0">
                <a:solidFill>
                  <a:srgbClr val="FF0000"/>
                </a:solidFill>
              </a:rPr>
              <a:t>Prvý ročník podujatia s názvom Valašská gajdošská škola usporiadali s hlavným zámerom vzbudiť záujem verejnosti o starobylý ľudový hudobný nástroj typický nielen pre regióny severozápadného Slovenska</a:t>
            </a:r>
            <a:r>
              <a:rPr lang="sk-SK" dirty="0" smtClean="0">
                <a:solidFill>
                  <a:srgbClr val="FF0000"/>
                </a:solidFill>
              </a:rPr>
              <a:t>.</a:t>
            </a:r>
            <a:endParaRPr lang="sk-SK" dirty="0" smtClean="0">
              <a:solidFill>
                <a:srgbClr val="FF0000"/>
              </a:solidFill>
            </a:endParaRPr>
          </a:p>
          <a:p>
            <a:r>
              <a:rPr lang="sk-SK" dirty="0" smtClean="0">
                <a:solidFill>
                  <a:srgbClr val="FF0000"/>
                </a:solidFill>
              </a:rPr>
              <a:t>„</a:t>
            </a:r>
            <a:r>
              <a:rPr lang="sk-SK" dirty="0">
                <a:solidFill>
                  <a:srgbClr val="FF0000"/>
                </a:solidFill>
              </a:rPr>
              <a:t>Gajdošská hudba je v európskej kultúre neprehliadnuteľným fenoménom</a:t>
            </a:r>
            <a:r>
              <a:rPr lang="sk-SK" dirty="0" smtClean="0">
                <a:solidFill>
                  <a:srgbClr val="FF0000"/>
                </a:solidFill>
              </a:rPr>
              <a:t>.</a:t>
            </a:r>
            <a:endParaRPr lang="sk-SK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5400" b="1" i="1" dirty="0" smtClean="0">
                <a:solidFill>
                  <a:srgbClr val="FF0000"/>
                </a:solidFill>
              </a:rPr>
              <a:t>Čo je typické pre Liptov </a:t>
            </a:r>
            <a:endParaRPr lang="sk-SK" sz="5400" b="1" i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http://liptov.sk/olejnik/foto/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24250"/>
            <a:ext cx="4762500" cy="3333750"/>
          </a:xfrm>
          <a:prstGeom prst="rect">
            <a:avLst/>
          </a:prstGeom>
          <a:noFill/>
        </p:spPr>
      </p:pic>
      <p:pic>
        <p:nvPicPr>
          <p:cNvPr id="3076" name="Picture 4" descr="http://liptov.sk/olejnik/foto/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1500" y="3524250"/>
            <a:ext cx="4762500" cy="3333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solidFill>
                  <a:srgbClr val="FF0000"/>
                </a:solidFill>
              </a:rPr>
              <a:t>Z histórie liptovských jedál</a:t>
            </a:r>
            <a:endParaRPr lang="sk-SK" dirty="0">
              <a:solidFill>
                <a:srgbClr val="FF0000"/>
              </a:solidFill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sk-SK" dirty="0" smtClean="0">
                <a:solidFill>
                  <a:srgbClr val="FF0000"/>
                </a:solidFill>
              </a:rPr>
              <a:t>Stravovanie </a:t>
            </a:r>
            <a:r>
              <a:rPr lang="sk-SK" dirty="0">
                <a:solidFill>
                  <a:srgbClr val="FF0000"/>
                </a:solidFill>
              </a:rPr>
              <a:t>obyvateľov Liptova bolo v minulosti založené najmä na domácich zdrojoch. </a:t>
            </a:r>
            <a:endParaRPr lang="sk-SK" dirty="0" smtClean="0">
              <a:solidFill>
                <a:srgbClr val="FF0000"/>
              </a:solidFill>
            </a:endParaRPr>
          </a:p>
          <a:p>
            <a:r>
              <a:rPr lang="sk-SK" dirty="0" smtClean="0">
                <a:solidFill>
                  <a:srgbClr val="FF0000"/>
                </a:solidFill>
              </a:rPr>
              <a:t>Ľudia </a:t>
            </a:r>
            <a:r>
              <a:rPr lang="sk-SK" dirty="0">
                <a:solidFill>
                  <a:srgbClr val="FF0000"/>
                </a:solidFill>
              </a:rPr>
              <a:t>jedli to, čo si dopestovali, prípadne dochovali vo svojich domácnostiach. </a:t>
            </a:r>
            <a:endParaRPr lang="sk-SK" dirty="0" smtClean="0">
              <a:solidFill>
                <a:srgbClr val="FF0000"/>
              </a:solidFill>
            </a:endParaRPr>
          </a:p>
          <a:p>
            <a:r>
              <a:rPr lang="sk-SK" dirty="0" smtClean="0">
                <a:solidFill>
                  <a:srgbClr val="FF0000"/>
                </a:solidFill>
              </a:rPr>
              <a:t>Podstatné </a:t>
            </a:r>
            <a:r>
              <a:rPr lang="sk-SK" dirty="0">
                <a:solidFill>
                  <a:srgbClr val="FF0000"/>
                </a:solidFill>
              </a:rPr>
              <a:t>zvýšenie úrodnosti nastalo v 19 storočí zavádzaním striedaného obrábania pôdy, pestovaním zeleniny a rozvojom ovocinárstva.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dobreubytovanie.sk/upload/Lipt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707904" cy="3573016"/>
          </a:xfrm>
          <a:prstGeom prst="rect">
            <a:avLst/>
          </a:prstGeom>
          <a:noFill/>
        </p:spPr>
      </p:pic>
      <p:pic>
        <p:nvPicPr>
          <p:cNvPr id="6148" name="Picture 4" descr="http://fotky.sme.sk/foto/21719/liptov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581636"/>
            <a:ext cx="4368485" cy="3276364"/>
          </a:xfrm>
          <a:prstGeom prst="rect">
            <a:avLst/>
          </a:prstGeom>
          <a:noFill/>
        </p:spPr>
      </p:pic>
      <p:pic>
        <p:nvPicPr>
          <p:cNvPr id="6150" name="Picture 6" descr="http://www.pampeliska.cz/img/pruvodce/regiony/slovensko/Lipto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628103"/>
            <a:ext cx="5004048" cy="3229897"/>
          </a:xfrm>
          <a:prstGeom prst="rect">
            <a:avLst/>
          </a:prstGeom>
          <a:noFill/>
        </p:spPr>
      </p:pic>
      <p:pic>
        <p:nvPicPr>
          <p:cNvPr id="6152" name="Picture 8" descr="http://www.iz.sk/images/maps/mapa-region-sr-horne-povazie-liptov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02246" y="0"/>
            <a:ext cx="5441754" cy="3501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236</Words>
  <Application>Microsoft Office PowerPoint</Application>
  <PresentationFormat>Prezentácia na obrazovke (4:3)</PresentationFormat>
  <Paragraphs>34</Paragraphs>
  <Slides>13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13</vt:i4>
      </vt:variant>
    </vt:vector>
  </HeadingPairs>
  <TitlesOfParts>
    <vt:vector size="14" baseType="lpstr">
      <vt:lpstr>Motív Office</vt:lpstr>
      <vt:lpstr>Snímka 1</vt:lpstr>
      <vt:lpstr>Snímka 2</vt:lpstr>
      <vt:lpstr>Susedí s </vt:lpstr>
      <vt:lpstr>Niečo o Liptove </vt:lpstr>
      <vt:lpstr>Vianočné zvyky z Liptova </vt:lpstr>
      <vt:lpstr>V Liptove sa pokúšajú oživiť valašské gajdošské tradície  </vt:lpstr>
      <vt:lpstr>Čo je typické pre Liptov </vt:lpstr>
      <vt:lpstr>Z histórie liptovských jedál</vt:lpstr>
      <vt:lpstr>Snímka 9</vt:lpstr>
      <vt:lpstr>V Liptove sa vyrábajú PARENICE </vt:lpstr>
      <vt:lpstr>Takéto sa vyrábajú v LIPTOVE </vt:lpstr>
      <vt:lpstr>Ďalšie výrobky :</vt:lpstr>
      <vt:lpstr>Snímka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admin</dc:creator>
  <cp:lastModifiedBy>admin</cp:lastModifiedBy>
  <cp:revision>6</cp:revision>
  <dcterms:created xsi:type="dcterms:W3CDTF">2013-12-10T07:21:05Z</dcterms:created>
  <dcterms:modified xsi:type="dcterms:W3CDTF">2013-12-17T06:59:36Z</dcterms:modified>
</cp:coreProperties>
</file>